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10" r:id="rId3"/>
    <p:sldId id="1017" r:id="rId4"/>
    <p:sldId id="1019" r:id="rId5"/>
    <p:sldId id="1016" r:id="rId6"/>
    <p:sldId id="1021" r:id="rId7"/>
    <p:sldId id="1023" r:id="rId8"/>
    <p:sldId id="1024" r:id="rId9"/>
    <p:sldId id="1025" r:id="rId10"/>
    <p:sldId id="1012" r:id="rId11"/>
    <p:sldId id="1013" r:id="rId12"/>
    <p:sldId id="1027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的课程表内容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9482" y="1510218"/>
            <a:ext cx="217551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488775"/>
              </p:ext>
            </p:extLst>
          </p:nvPr>
        </p:nvGraphicFramePr>
        <p:xfrm>
          <a:off x="343713" y="2060848"/>
          <a:ext cx="1150299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352752">
                  <a:extLst>
                    <a:ext uri="{9D8B030D-6E8A-4147-A177-3AD203B41FA5}">
                      <a16:colId xmlns:a16="http://schemas.microsoft.com/office/drawing/2014/main" val="2625012573"/>
                    </a:ext>
                  </a:extLst>
                </a:gridCol>
                <a:gridCol w="1693241">
                  <a:extLst>
                    <a:ext uri="{9D8B030D-6E8A-4147-A177-3AD203B41FA5}">
                      <a16:colId xmlns:a16="http://schemas.microsoft.com/office/drawing/2014/main" val="1009512184"/>
                    </a:ext>
                  </a:extLst>
                </a:gridCol>
                <a:gridCol w="1693241">
                  <a:extLst>
                    <a:ext uri="{9D8B030D-6E8A-4147-A177-3AD203B41FA5}">
                      <a16:colId xmlns:a16="http://schemas.microsoft.com/office/drawing/2014/main" val="307717991"/>
                    </a:ext>
                  </a:extLst>
                </a:gridCol>
                <a:gridCol w="1690939">
                  <a:extLst>
                    <a:ext uri="{9D8B030D-6E8A-4147-A177-3AD203B41FA5}">
                      <a16:colId xmlns:a16="http://schemas.microsoft.com/office/drawing/2014/main" val="1659790469"/>
                    </a:ext>
                  </a:extLst>
                </a:gridCol>
                <a:gridCol w="1690939">
                  <a:extLst>
                    <a:ext uri="{9D8B030D-6E8A-4147-A177-3AD203B41FA5}">
                      <a16:colId xmlns:a16="http://schemas.microsoft.com/office/drawing/2014/main" val="3469746184"/>
                    </a:ext>
                  </a:extLst>
                </a:gridCol>
                <a:gridCol w="1690939">
                  <a:extLst>
                    <a:ext uri="{9D8B030D-6E8A-4147-A177-3AD203B41FA5}">
                      <a16:colId xmlns:a16="http://schemas.microsoft.com/office/drawing/2014/main" val="484851556"/>
                    </a:ext>
                  </a:extLst>
                </a:gridCol>
                <a:gridCol w="1690939">
                  <a:extLst>
                    <a:ext uri="{9D8B030D-6E8A-4147-A177-3AD203B41FA5}">
                      <a16:colId xmlns:a16="http://schemas.microsoft.com/office/drawing/2014/main" val="24132776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275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80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446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6332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74427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8822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 has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Music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Thursdays</a:t>
            </a: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Tuesdays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Wednesdays</a:t>
            </a: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Wednesdays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根据课程表可知，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在星期二和星期三都有数学课和音乐课，故选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 lessons are there in a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Leo have a science lesson on Fridays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610235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Sorry,we don’t know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 is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8714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根据课程表可知，星期一到星期五都有体育课，每天一节，故选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736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92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根据课程表可知，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在星期五有科学课，故选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04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给所听问句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Friday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fine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Year’s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 have an English lesson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English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109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 is it today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683" y="21135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play table tennis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9683" y="3414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twelve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lunch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a swimming lesson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music lesson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4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you go home every 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8807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are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2324" y="21646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79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二、用括号中所给词的适当形式填空。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seven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 after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cinema 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in the playground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58902" y="1430882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days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是大于一的基数词，后面的名词应用复数形式，故填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06304" y="2698295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skating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滑冰课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“skating lesson”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9669" y="3980753"/>
            <a:ext cx="933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go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63530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18742" y="5261472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78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三、按要求完成句子。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and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2672708"/>
            <a:ext cx="282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 </a:t>
            </a:r>
            <a:r>
              <a:rPr lang="en-US" altLang="zh-CN" smtClean="0"/>
              <a:t>     subjects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32615" y="2736079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like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画线部分是学科，对学科提问用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助动词后面的动词用原形，所以填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subjects,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six thirty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1430882"/>
            <a:ext cx="2141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 </a:t>
            </a:r>
            <a:r>
              <a:rPr lang="en-US" altLang="zh-CN" smtClean="0"/>
              <a:t>     day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画线部分是星期几，对于星期几的提问用疑问词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3545" y="3419947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94806" y="3331059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you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622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画线部分是时间，结合所给提示，对时间提问用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When,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6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正在线上聊天。根据他们聊天的内容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 do you have on Fridays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often do on Saturdays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any music lessons on Fridays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26138"/>
            <a:ext cx="251333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 bwMode="auto">
          <a:xfrm>
            <a:off x="360854" y="2132856"/>
            <a:ext cx="11485848" cy="2583582"/>
          </a:xfrm>
          <a:prstGeom prst="rect">
            <a:avLst/>
          </a:prstGeom>
          <a:noFill/>
          <a:ln w="19050" algn="ctr">
            <a:solidFill>
              <a:srgbClr val="F15929"/>
            </a:solidFill>
            <a:prstDash val="dash"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99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S88.tif" descr="id:21474955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096" y="980728"/>
            <a:ext cx="4093006" cy="54638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89.tif" descr="id:21474955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980728"/>
            <a:ext cx="4680520" cy="54638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3490614" y="23488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75867" y="29158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707191" y="46809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39268" y="23858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27454" y="47880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88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鲍勃，今天是星期六吗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，因此答句应回答是或否，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我常常看书和做我的家庭作业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，因此问句是问对方在星期六做什么，故选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我非常喜欢音乐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，因此上句跟音乐有关，故选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谁是你的美术老师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，因此下句回答美术老师是谁，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42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511</Words>
  <Application>Microsoft Office PowerPoint</Application>
  <PresentationFormat>自定义</PresentationFormat>
  <Paragraphs>129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2025-06-24T01:21:21Z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